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78" r:id="rId4"/>
    <p:sldId id="281" r:id="rId5"/>
    <p:sldId id="285" r:id="rId6"/>
    <p:sldId id="279" r:id="rId7"/>
    <p:sldId id="262" r:id="rId8"/>
    <p:sldId id="257" r:id="rId9"/>
    <p:sldId id="260" r:id="rId10"/>
    <p:sldId id="276" r:id="rId11"/>
    <p:sldId id="268" r:id="rId12"/>
    <p:sldId id="277" r:id="rId13"/>
    <p:sldId id="269" r:id="rId14"/>
    <p:sldId id="263" r:id="rId15"/>
    <p:sldId id="259" r:id="rId16"/>
    <p:sldId id="264" r:id="rId17"/>
    <p:sldId id="270" r:id="rId18"/>
    <p:sldId id="271" r:id="rId19"/>
    <p:sldId id="272" r:id="rId20"/>
    <p:sldId id="266" r:id="rId21"/>
    <p:sldId id="283" r:id="rId22"/>
    <p:sldId id="265" r:id="rId23"/>
    <p:sldId id="273" r:id="rId24"/>
    <p:sldId id="274" r:id="rId25"/>
    <p:sldId id="27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94"/>
    <a:srgbClr val="70AD47"/>
    <a:srgbClr val="FFC000"/>
    <a:srgbClr val="ADDE76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1" autoAdjust="0"/>
  </p:normalViewPr>
  <p:slideViewPr>
    <p:cSldViewPr>
      <p:cViewPr>
        <p:scale>
          <a:sx n="80" d="100"/>
          <a:sy n="80" d="100"/>
        </p:scale>
        <p:origin x="-10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78CA-B645-472E-BEF2-645282031D56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FE491-5BE9-4247-AA12-C6249014C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6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1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2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4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95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4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46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The AMPERE Consortium,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6222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07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4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9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1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3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435C7-06D2-4B97-A8CE-6483AA17CA4E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4859-8B1E-4803-8C67-8BC5AF2D91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4000" y="6019200"/>
            <a:ext cx="576639" cy="71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PROJECTS\MEDPRO\Presentations Logos\MEDPRO, EC, FP7 LOGOS\EC-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000" y="6166800"/>
            <a:ext cx="757622" cy="5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1D8D-1956-4DAD-88FC-07CD12B04E21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866D6-99F6-422E-B9D9-DDC8B3C8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jpg"/><Relationship Id="rId12" Type="http://schemas.openxmlformats.org/officeDocument/2006/relationships/image" Target="../media/image16.gif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emf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AMPERE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Assessing Pathways toward Ambitious Climate Targets at the Global and European 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4664"/>
            <a:ext cx="1944216" cy="1944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616530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AMPERE project is funded by the European Union’s Seventh Framework Programme (FP7/2007-2013)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0554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4837" r="3622" b="9881"/>
          <a:stretch/>
        </p:blipFill>
        <p:spPr bwMode="auto">
          <a:xfrm>
            <a:off x="1537220" y="1797490"/>
            <a:ext cx="7571284" cy="479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Climate goals and mitigation options:</a:t>
            </a:r>
            <a:br>
              <a:rPr lang="en-GB" sz="2800" b="1" dirty="0" smtClean="0"/>
            </a:br>
            <a:r>
              <a:rPr lang="en-GB" sz="2400" dirty="0" smtClean="0"/>
              <a:t>Delayed action until 2030 increases reliance on specific mitigation options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700808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Mitigation costs of </a:t>
            </a:r>
            <a:r>
              <a:rPr lang="de-DE" sz="2200" b="1" dirty="0" smtClean="0">
                <a:solidFill>
                  <a:srgbClr val="FF0000"/>
                </a:solidFill>
              </a:rPr>
              <a:t>immediate action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Climate goals and mitigation options:</a:t>
            </a:r>
            <a:br>
              <a:rPr lang="en-GB" sz="2800" b="1" dirty="0" smtClean="0"/>
            </a:br>
            <a:r>
              <a:rPr lang="en-GB" sz="2400" dirty="0" smtClean="0"/>
              <a:t>Delayed action until 2030 increases reliance on specific mitigation options</a:t>
            </a:r>
            <a:endParaRPr lang="en-GB" sz="24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15874" r="3120" b="10197"/>
          <a:stretch/>
        </p:blipFill>
        <p:spPr bwMode="auto">
          <a:xfrm>
            <a:off x="1475656" y="1885584"/>
            <a:ext cx="7655442" cy="47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700808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Mitigation costs of </a:t>
            </a:r>
            <a:r>
              <a:rPr lang="de-DE" sz="2200" b="1" dirty="0" smtClean="0">
                <a:solidFill>
                  <a:srgbClr val="FF0000"/>
                </a:solidFill>
              </a:rPr>
              <a:t>delayed action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20225819">
            <a:off x="1508810" y="2930013"/>
            <a:ext cx="1728192" cy="255577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Efficiency!!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 risk &amp; low cost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Climate goals and carbon lock-in:</a:t>
            </a:r>
            <a:br>
              <a:rPr lang="en-GB" sz="3100" b="1" dirty="0" smtClean="0"/>
            </a:br>
            <a:r>
              <a:rPr lang="en-GB" sz="2700" dirty="0" smtClean="0"/>
              <a:t>New investments in coal-fired power plants without CCS should be avoided, if ambitious climate goals are to be achieved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114800" cy="4281339"/>
          </a:xfrm>
        </p:spPr>
        <p:txBody>
          <a:bodyPr>
            <a:normAutofit/>
          </a:bodyPr>
          <a:lstStyle/>
          <a:p>
            <a:pPr marR="19906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Lock-in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fossil-intensive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 would require premature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shutdown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2030</a:t>
            </a:r>
          </a:p>
          <a:p>
            <a:pPr marL="342900" marR="19906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Stranded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assets in the order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hundreds of GW of coal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 plants</a:t>
            </a:r>
          </a:p>
          <a:p>
            <a:pPr marR="19906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33" y="1916832"/>
            <a:ext cx="3812126" cy="3816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2040" y="5733256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Global electricity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generation in 2010 = 2.5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TWyears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872" y="1801814"/>
            <a:ext cx="359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9906"/>
            <a:r>
              <a:rPr lang="en-US" b="1" dirty="0"/>
              <a:t>Stranded assets (coal power plants)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138933"/>
            <a:ext cx="7772400" cy="1362075"/>
          </a:xfrm>
        </p:spPr>
        <p:txBody>
          <a:bodyPr>
            <a:noAutofit/>
          </a:bodyPr>
          <a:lstStyle/>
          <a:p>
            <a:r>
              <a:rPr lang="en-GB" sz="3400" cap="none" dirty="0" smtClean="0"/>
              <a:t>THE INTERNATIONAL CONTEXT</a:t>
            </a:r>
            <a:br>
              <a:rPr lang="en-GB" sz="3400" cap="none" dirty="0" smtClean="0"/>
            </a:br>
            <a:r>
              <a:rPr lang="en-GB" sz="3400" cap="none" dirty="0"/>
              <a:t/>
            </a:r>
            <a:br>
              <a:rPr lang="en-GB" sz="3400" cap="none" dirty="0"/>
            </a:br>
            <a:r>
              <a:rPr lang="en-GB" sz="3400" cap="none" dirty="0" smtClean="0"/>
              <a:t>Europe can signal the will to strong emission reductions – with large climate benefits if others follow</a:t>
            </a:r>
            <a:endParaRPr lang="en-GB" sz="3400" cap="none" dirty="0"/>
          </a:p>
        </p:txBody>
      </p:sp>
    </p:spTree>
    <p:extLst>
      <p:ext uri="{BB962C8B-B14F-4D97-AF65-F5344CB8AC3E}">
        <p14:creationId xmlns:p14="http://schemas.microsoft.com/office/powerpoint/2010/main" val="109751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Climate policies in the international context: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International climate policy remains uncertain despite some movement by major emitters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5490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/>
              <a:t>Diverse </a:t>
            </a:r>
            <a:r>
              <a:rPr lang="en-GB" sz="1800" dirty="0" smtClean="0"/>
              <a:t>national policies; </a:t>
            </a:r>
            <a:r>
              <a:rPr lang="en-GB" sz="1800" dirty="0"/>
              <a:t>mixed progress on </a:t>
            </a:r>
            <a:r>
              <a:rPr lang="en-GB" sz="1800" dirty="0" smtClean="0"/>
              <a:t>Copenhagen pledges for 2020</a:t>
            </a: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AMPERE reference </a:t>
            </a:r>
            <a:r>
              <a:rPr lang="en-GB" sz="1800" dirty="0" smtClean="0"/>
              <a:t>policy scenario: </a:t>
            </a:r>
            <a:endParaRPr lang="en-GB" sz="1800" dirty="0"/>
          </a:p>
          <a:p>
            <a:pPr marL="1263650" indent="0">
              <a:spcBef>
                <a:spcPts val="0"/>
              </a:spcBef>
              <a:buNone/>
              <a:tabLst>
                <a:tab pos="1258888" algn="l"/>
              </a:tabLst>
            </a:pPr>
            <a:r>
              <a:rPr lang="en-GB" sz="1800" dirty="0"/>
              <a:t>Regional 2020 </a:t>
            </a:r>
            <a:r>
              <a:rPr lang="en-GB" sz="1800" dirty="0" smtClean="0"/>
              <a:t>emission </a:t>
            </a:r>
            <a:r>
              <a:rPr lang="en-GB" sz="1800" dirty="0"/>
              <a:t>targets (China </a:t>
            </a:r>
            <a:r>
              <a:rPr lang="en-US" sz="1800" dirty="0"/>
              <a:t>&amp; India: </a:t>
            </a:r>
            <a:r>
              <a:rPr lang="en-US" sz="1800" dirty="0" smtClean="0"/>
              <a:t>GHG </a:t>
            </a:r>
            <a:r>
              <a:rPr lang="en-GB" sz="1800" dirty="0" smtClean="0"/>
              <a:t>intensity </a:t>
            </a:r>
            <a:r>
              <a:rPr lang="en-GB" sz="1800" dirty="0"/>
              <a:t>targets</a:t>
            </a:r>
            <a:r>
              <a:rPr lang="en-US" sz="1800" dirty="0"/>
              <a:t>)</a:t>
            </a:r>
            <a:endParaRPr lang="en-GB" sz="1800" dirty="0"/>
          </a:p>
          <a:p>
            <a:pPr marL="1263650" lvl="6" indent="0">
              <a:spcBef>
                <a:spcPts val="0"/>
              </a:spcBef>
              <a:buNone/>
              <a:tabLst>
                <a:tab pos="1258888" algn="l"/>
              </a:tabLst>
            </a:pPr>
            <a:r>
              <a:rPr lang="en-GB" sz="1800" dirty="0"/>
              <a:t>Regional </a:t>
            </a:r>
            <a:r>
              <a:rPr lang="en-GB" sz="1800" dirty="0" smtClean="0"/>
              <a:t>renewable and nuclear energy targets for 2020 or 2030</a:t>
            </a:r>
            <a:endParaRPr lang="en-GB" sz="1800" dirty="0"/>
          </a:p>
          <a:p>
            <a:pPr marL="1263650" lvl="6" indent="0">
              <a:spcBef>
                <a:spcPts val="0"/>
              </a:spcBef>
              <a:buNone/>
              <a:tabLst>
                <a:tab pos="1258888" algn="l"/>
              </a:tabLst>
            </a:pPr>
            <a:r>
              <a:rPr lang="en-GB" sz="1800" dirty="0" smtClean="0"/>
              <a:t>Extrapolation </a:t>
            </a:r>
            <a:r>
              <a:rPr lang="en-GB" sz="1800" dirty="0"/>
              <a:t>of GHG intensity improvements beyond 2020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8"/>
          <a:stretch/>
        </p:blipFill>
        <p:spPr bwMode="auto">
          <a:xfrm>
            <a:off x="323528" y="1340768"/>
            <a:ext cx="8502089" cy="3563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6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Limiting global warming in the international context:</a:t>
            </a:r>
            <a:br>
              <a:rPr lang="en-GB" sz="3100" b="1" dirty="0" smtClean="0"/>
            </a:br>
            <a:r>
              <a:rPr lang="en-GB" sz="2600" dirty="0" smtClean="0"/>
              <a:t>A strong climate policy signal by the European Union reciprocated by other major emitters can effectively limit global warming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3394720" cy="435334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de-DE" altLang="en-US" sz="2000" b="1" dirty="0" smtClean="0"/>
              <a:t>A continuation of current policies does not halt warming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altLang="en-US" sz="1800" dirty="0" smtClean="0"/>
              <a:t>EU alone has little effect on this</a:t>
            </a:r>
            <a:endParaRPr lang="de-DE" alt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de-DE" altLang="en-US" sz="1600" b="1" dirty="0"/>
          </a:p>
          <a:p>
            <a:pPr marL="0" indent="0">
              <a:spcBef>
                <a:spcPct val="0"/>
              </a:spcBef>
              <a:buNone/>
            </a:pPr>
            <a:r>
              <a:rPr lang="de-DE" altLang="en-US" sz="2000" b="1" dirty="0" smtClean="0"/>
              <a:t>Warming </a:t>
            </a:r>
            <a:r>
              <a:rPr lang="de-DE" altLang="en-US" sz="2000" b="1" dirty="0"/>
              <a:t>can be reduced </a:t>
            </a:r>
            <a:r>
              <a:rPr lang="de-DE" altLang="en-US" sz="2000" b="1" dirty="0" smtClean="0"/>
              <a:t>significantly</a:t>
            </a:r>
            <a:endParaRPr lang="de-DE" altLang="en-US" sz="2000" b="1" dirty="0"/>
          </a:p>
          <a:p>
            <a:pPr marL="0" lvl="1" indent="0">
              <a:spcBef>
                <a:spcPct val="0"/>
              </a:spcBef>
              <a:buNone/>
            </a:pPr>
            <a:r>
              <a:rPr lang="de-DE" altLang="en-US" sz="1800" dirty="0"/>
              <a:t>if </a:t>
            </a:r>
            <a:r>
              <a:rPr lang="de-DE" altLang="en-US" sz="1800" dirty="0" smtClean="0"/>
              <a:t>all </a:t>
            </a:r>
            <a:r>
              <a:rPr lang="de-DE" altLang="en-US" sz="1800" dirty="0"/>
              <a:t>major emitters join stringent action by 2030 </a:t>
            </a:r>
            <a:r>
              <a:rPr lang="de-DE" altLang="en-US" sz="1800" dirty="0" smtClean="0"/>
              <a:t>(</a:t>
            </a:r>
            <a:r>
              <a:rPr lang="de-DE" altLang="en-US" sz="1800" dirty="0"/>
              <a:t>staged accession</a:t>
            </a:r>
            <a:r>
              <a:rPr lang="de-DE" altLang="en-US" sz="1800" dirty="0" smtClean="0"/>
              <a:t>)</a:t>
            </a:r>
            <a:endParaRPr lang="de-DE" altLang="en-US" sz="1800" b="1" dirty="0"/>
          </a:p>
          <a:p>
            <a:pPr>
              <a:spcBef>
                <a:spcPct val="0"/>
              </a:spcBef>
            </a:pPr>
            <a:endParaRPr lang="de-DE" altLang="en-US" sz="1600" dirty="0"/>
          </a:p>
          <a:p>
            <a:pPr marL="0" indent="0">
              <a:spcBef>
                <a:spcPct val="0"/>
              </a:spcBef>
              <a:buNone/>
            </a:pPr>
            <a:r>
              <a:rPr lang="de-DE" altLang="en-US" sz="2000" b="1" dirty="0"/>
              <a:t>The 2</a:t>
            </a:r>
            <a:r>
              <a:rPr lang="de-DE" altLang="en-US" sz="2000" b="1" baseline="30000" dirty="0"/>
              <a:t>o</a:t>
            </a:r>
            <a:r>
              <a:rPr lang="de-DE" altLang="en-US" sz="2000" b="1" dirty="0"/>
              <a:t>C target is likely surpassed </a:t>
            </a:r>
            <a:r>
              <a:rPr lang="de-DE" altLang="en-US" sz="2000" b="1" dirty="0" smtClean="0"/>
              <a:t>temporarily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altLang="en-US" sz="1800" dirty="0" smtClean="0"/>
              <a:t>in </a:t>
            </a:r>
            <a:r>
              <a:rPr lang="de-DE" altLang="en-US" sz="1800" dirty="0"/>
              <a:t>a staged accession setting</a:t>
            </a:r>
            <a:r>
              <a:rPr lang="de-DE" altLang="en-US" sz="1800" b="1" dirty="0"/>
              <a:t> </a:t>
            </a:r>
            <a:r>
              <a:rPr lang="de-DE" altLang="en-US" sz="1800" b="1" dirty="0" smtClean="0"/>
              <a:t/>
            </a:r>
            <a:br>
              <a:rPr lang="de-DE" altLang="en-US" sz="1800" b="1" dirty="0" smtClean="0"/>
            </a:br>
            <a:r>
              <a:rPr lang="de-DE" altLang="en-US" sz="1800" dirty="0" smtClean="0"/>
              <a:t>(</a:t>
            </a:r>
            <a:r>
              <a:rPr lang="de-DE" altLang="en-US" sz="1800" dirty="0"/>
              <a:t>by 0.5</a:t>
            </a:r>
            <a:r>
              <a:rPr lang="de-DE" altLang="en-US" sz="1800" baseline="30000" dirty="0"/>
              <a:t>o</a:t>
            </a:r>
            <a:r>
              <a:rPr lang="de-DE" altLang="en-US" sz="1800" dirty="0"/>
              <a:t>C or less)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1844824"/>
            <a:ext cx="5111750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3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Transitional challenges in the international context:</a:t>
            </a:r>
            <a:br>
              <a:rPr lang="en-GB" sz="3100" b="1" dirty="0" smtClean="0"/>
            </a:br>
            <a:r>
              <a:rPr lang="en-GB" sz="2700" dirty="0" smtClean="0"/>
              <a:t>Countries face a trade-off between early costs and later transitional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3250704" cy="428133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de-DE" altLang="en-US" sz="2000" dirty="0">
                <a:cs typeface="Calibri" panose="020F0502020204030204" pitchFamily="34" charset="0"/>
              </a:rPr>
              <a:t>Early movers have higher near term mitigation costs</a:t>
            </a:r>
          </a:p>
          <a:p>
            <a:pPr>
              <a:spcBef>
                <a:spcPct val="0"/>
              </a:spcBef>
              <a:defRPr/>
            </a:pPr>
            <a:endParaRPr lang="de-DE" altLang="en-US" sz="20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de-DE" altLang="en-US" sz="2000" dirty="0">
                <a:cs typeface="Calibri" panose="020F0502020204030204" pitchFamily="34" charset="0"/>
              </a:rPr>
              <a:t>Late movers face higher transitional impacts </a:t>
            </a:r>
            <a:r>
              <a:rPr lang="de-DE" altLang="en-US" sz="2000" dirty="0" smtClean="0">
                <a:cs typeface="Calibri" panose="020F0502020204030204" pitchFamily="34" charset="0"/>
              </a:rPr>
              <a:t>from delayed action</a:t>
            </a:r>
            <a:endParaRPr lang="de-DE" altLang="en-US" sz="20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de-DE" altLang="en-US" sz="20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de-DE" altLang="en-US" sz="2000" dirty="0">
                <a:cs typeface="Calibri" panose="020F0502020204030204" pitchFamily="34" charset="0"/>
              </a:rPr>
              <a:t>Co-benefits </a:t>
            </a:r>
            <a:r>
              <a:rPr lang="de-DE" altLang="en-US" sz="2000" dirty="0" smtClean="0">
                <a:cs typeface="Calibri" panose="020F0502020204030204" pitchFamily="34" charset="0"/>
              </a:rPr>
              <a:t>of early action can be significant </a:t>
            </a:r>
            <a:br>
              <a:rPr lang="de-DE" altLang="en-US" sz="2000" dirty="0" smtClean="0">
                <a:cs typeface="Calibri" panose="020F0502020204030204" pitchFamily="34" charset="0"/>
              </a:rPr>
            </a:br>
            <a:r>
              <a:rPr lang="de-DE" altLang="en-US" sz="2000" dirty="0" smtClean="0">
                <a:cs typeface="Calibri" panose="020F0502020204030204" pitchFamily="34" charset="0"/>
              </a:rPr>
              <a:t>(</a:t>
            </a:r>
            <a:r>
              <a:rPr lang="de-DE" altLang="en-US" sz="2000" dirty="0">
                <a:cs typeface="Calibri" panose="020F0502020204030204" pitchFamily="34" charset="0"/>
              </a:rPr>
              <a:t>e.g. air quality</a:t>
            </a:r>
            <a:r>
              <a:rPr lang="de-DE" altLang="en-US" sz="2000" dirty="0" smtClean="0">
                <a:cs typeface="Calibri" panose="020F0502020204030204" pitchFamily="34" charset="0"/>
              </a:rPr>
              <a:t>)</a:t>
            </a:r>
            <a:endParaRPr lang="de-DE" altLang="en-US" sz="2000" dirty="0"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  <p:pic>
        <p:nvPicPr>
          <p:cNvPr id="6" name="Picture 6" descr="M:\WP6_Dissemination\AMPERE_policy_brief\Figures\WP3\Fig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r="8089"/>
          <a:stretch>
            <a:fillRect/>
          </a:stretch>
        </p:blipFill>
        <p:spPr bwMode="auto">
          <a:xfrm>
            <a:off x="3779838" y="1772816"/>
            <a:ext cx="5364162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2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Europe’s economic cost in the international context:</a:t>
            </a:r>
            <a:br>
              <a:rPr lang="en-GB" sz="3100" b="1" dirty="0" smtClean="0"/>
            </a:br>
            <a:r>
              <a:rPr lang="en-GB" sz="2700" dirty="0" smtClean="0"/>
              <a:t>Europe can send a strong climate policy signal at manageable economic 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de-DE" altLang="en-US" sz="2000" b="1" dirty="0"/>
              <a:t>EU Roadmap </a:t>
            </a:r>
            <a:r>
              <a:rPr lang="de-DE" altLang="en-US" sz="2000" dirty="0"/>
              <a:t/>
            </a:r>
            <a:br>
              <a:rPr lang="de-DE" altLang="en-US" sz="2000" dirty="0"/>
            </a:br>
            <a:r>
              <a:rPr lang="de-DE" altLang="en-US" sz="2000" dirty="0" smtClean="0"/>
              <a:t>emission reductions consistent </a:t>
            </a:r>
            <a:r>
              <a:rPr lang="de-DE" altLang="en-US" sz="2000" dirty="0"/>
              <a:t>with EU action in 2</a:t>
            </a:r>
            <a:r>
              <a:rPr lang="de-DE" altLang="en-US" sz="2000" baseline="30000" dirty="0"/>
              <a:t>o</a:t>
            </a:r>
            <a:r>
              <a:rPr lang="de-DE" altLang="en-US" sz="2000" dirty="0"/>
              <a:t>C </a:t>
            </a:r>
            <a:r>
              <a:rPr lang="de-DE" altLang="en-US" sz="2000" dirty="0" smtClean="0"/>
              <a:t>scenarios </a:t>
            </a:r>
            <a:endParaRPr lang="de-DE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de-DE" altLang="en-US" sz="2000" dirty="0" smtClean="0"/>
              <a:t>(-</a:t>
            </a:r>
            <a:r>
              <a:rPr lang="de-DE" altLang="en-US" sz="2000" dirty="0"/>
              <a:t>40/-80% in </a:t>
            </a:r>
            <a:r>
              <a:rPr lang="de-DE" altLang="en-US" sz="2000" dirty="0" smtClean="0"/>
              <a:t>2030/50)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altLang="en-US" sz="2000" b="1" dirty="0" smtClean="0"/>
              <a:t>moderately </a:t>
            </a:r>
            <a:r>
              <a:rPr lang="de-DE" altLang="en-US" sz="2000" b="1" dirty="0"/>
              <a:t>stronger than reference policy </a:t>
            </a:r>
            <a:r>
              <a:rPr lang="de-DE" altLang="en-US" sz="2000" b="1" dirty="0" smtClean="0"/>
              <a:t/>
            </a:r>
            <a:br>
              <a:rPr lang="de-DE" altLang="en-US" sz="2000" b="1" dirty="0" smtClean="0"/>
            </a:br>
            <a:r>
              <a:rPr lang="de-DE" altLang="en-US" sz="2000" dirty="0" smtClean="0"/>
              <a:t>(-</a:t>
            </a:r>
            <a:r>
              <a:rPr lang="de-DE" altLang="en-US" sz="2000" dirty="0"/>
              <a:t>30/-40% in 2030/50)</a:t>
            </a:r>
          </a:p>
          <a:p>
            <a:pPr>
              <a:spcBef>
                <a:spcPct val="0"/>
              </a:spcBef>
            </a:pPr>
            <a:endParaRPr lang="de-DE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de-DE" altLang="en-US" sz="2000" b="1" dirty="0"/>
              <a:t>Only moderate costs of adopting the </a:t>
            </a:r>
            <a:r>
              <a:rPr lang="de-DE" altLang="en-US" sz="2000" b="1" dirty="0" smtClean="0"/>
              <a:t>roadmap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altLang="en-US" sz="2000" dirty="0" smtClean="0"/>
              <a:t>(cumulative costs thru 2030 </a:t>
            </a:r>
            <a:br>
              <a:rPr lang="de-DE" altLang="en-US" sz="2000" dirty="0" smtClean="0"/>
            </a:br>
            <a:r>
              <a:rPr lang="de-DE" altLang="en-US" sz="2000" dirty="0" smtClean="0"/>
              <a:t>0 to 0.8 </a:t>
            </a:r>
            <a:r>
              <a:rPr lang="de-DE" altLang="en-US" sz="2000" dirty="0"/>
              <a:t>percentage points higher than in reference case)</a:t>
            </a:r>
            <a:endParaRPr lang="de-DE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10459"/>
          <a:stretch/>
        </p:blipFill>
        <p:spPr>
          <a:xfrm>
            <a:off x="3842766" y="1556792"/>
            <a:ext cx="5265738" cy="43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0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b="1" dirty="0" smtClean="0"/>
              <a:t>Carbon leakage in the international context:</a:t>
            </a:r>
            <a:br>
              <a:rPr lang="de-DE" sz="3100" b="1" dirty="0" smtClean="0"/>
            </a:br>
            <a:r>
              <a:rPr lang="de-DE" sz="2700" dirty="0" smtClean="0"/>
              <a:t>Overall carbon leakage from unilateral European climate action is expected to be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901"/>
            <a:ext cx="3250704" cy="316326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de-DE" altLang="en-US" sz="2000" b="1" dirty="0"/>
              <a:t>Carbon leakage rate 20% or smaller </a:t>
            </a:r>
            <a:endParaRPr lang="de-DE" altLang="en-US" sz="2000" dirty="0"/>
          </a:p>
          <a:p>
            <a:pPr>
              <a:spcBef>
                <a:spcPct val="0"/>
              </a:spcBef>
              <a:defRPr/>
            </a:pPr>
            <a:endParaRPr lang="de-DE" altLang="en-US" sz="20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de-DE" altLang="en-US" sz="2000" b="1" dirty="0"/>
              <a:t>Leakage in energy intensive industries </a:t>
            </a:r>
            <a:r>
              <a:rPr lang="de-DE" altLang="en-US" sz="2000" dirty="0"/>
              <a:t>(GEM-E3 results):</a:t>
            </a:r>
          </a:p>
          <a:p>
            <a:pPr marL="361950" indent="-180975">
              <a:spcBef>
                <a:spcPct val="0"/>
              </a:spcBef>
              <a:spcAft>
                <a:spcPts val="600"/>
              </a:spcAft>
              <a:defRPr/>
            </a:pPr>
            <a:r>
              <a:rPr lang="de-DE" altLang="en-US" sz="2000" dirty="0"/>
              <a:t>max. 30% leakage rate </a:t>
            </a:r>
          </a:p>
          <a:p>
            <a:pPr marL="361950" indent="-180975">
              <a:spcBef>
                <a:spcPct val="0"/>
              </a:spcBef>
              <a:defRPr/>
            </a:pPr>
            <a:r>
              <a:rPr lang="de-DE" altLang="en-US" sz="2000" dirty="0"/>
              <a:t>max. 1.5% output reduction in any sector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1588" y="1777900"/>
            <a:ext cx="5153025" cy="42433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4283968" y="3212976"/>
            <a:ext cx="4535488" cy="1655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9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138933"/>
            <a:ext cx="7772400" cy="1362075"/>
          </a:xfrm>
        </p:spPr>
        <p:txBody>
          <a:bodyPr>
            <a:noAutofit/>
          </a:bodyPr>
          <a:lstStyle/>
          <a:p>
            <a:r>
              <a:rPr lang="en-GB" sz="3400" cap="none" dirty="0" smtClean="0"/>
              <a:t>EU DECARBONISATION</a:t>
            </a:r>
            <a:br>
              <a:rPr lang="en-GB" sz="3400" cap="none" dirty="0" smtClean="0"/>
            </a:br>
            <a:r>
              <a:rPr lang="en-GB" sz="3400" cap="none" dirty="0" smtClean="0"/>
              <a:t/>
            </a:r>
            <a:br>
              <a:rPr lang="en-GB" sz="3400" cap="none" dirty="0" smtClean="0"/>
            </a:br>
            <a:r>
              <a:rPr lang="en-GB" sz="3400" cap="none" dirty="0" smtClean="0"/>
              <a:t>Decarbonisation holds challenges and opportunities for Europe </a:t>
            </a:r>
            <a:endParaRPr lang="en-GB" sz="3400" cap="none" dirty="0"/>
          </a:p>
        </p:txBody>
      </p:sp>
    </p:spTree>
    <p:extLst>
      <p:ext uri="{BB962C8B-B14F-4D97-AF65-F5344CB8AC3E}">
        <p14:creationId xmlns:p14="http://schemas.microsoft.com/office/powerpoint/2010/main" val="109751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400" i="1" dirty="0" smtClean="0"/>
              <a:t>The AMPERE project in funded by the European Union’s Seventh Framework Programme FP7/2010 under grant agreement </a:t>
            </a:r>
            <a:br>
              <a:rPr lang="en-GB" altLang="en-US" sz="2400" i="1" dirty="0" smtClean="0"/>
            </a:br>
            <a:r>
              <a:rPr lang="en-GB" altLang="en-US" sz="2400" i="1" dirty="0" smtClean="0"/>
              <a:t>n° 265139 (AMPERE).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AMPERE stands for </a:t>
            </a:r>
            <a:r>
              <a:rPr lang="en-GB" sz="2400" b="1" dirty="0" smtClean="0">
                <a:solidFill>
                  <a:srgbClr val="007194"/>
                </a:solidFill>
              </a:rPr>
              <a:t>A</a:t>
            </a:r>
            <a:r>
              <a:rPr lang="en-GB" sz="2400" i="1" dirty="0" smtClean="0">
                <a:solidFill>
                  <a:srgbClr val="007194"/>
                </a:solidFill>
              </a:rPr>
              <a:t>ssessment of Climate Change </a:t>
            </a:r>
            <a:r>
              <a:rPr lang="en-GB" sz="2400" b="1" dirty="0" smtClean="0">
                <a:solidFill>
                  <a:srgbClr val="007194"/>
                </a:solidFill>
              </a:rPr>
              <a:t>M</a:t>
            </a:r>
            <a:r>
              <a:rPr lang="en-GB" sz="2400" i="1" dirty="0" smtClean="0">
                <a:solidFill>
                  <a:srgbClr val="007194"/>
                </a:solidFill>
              </a:rPr>
              <a:t>itigation </a:t>
            </a:r>
            <a:r>
              <a:rPr lang="en-GB" sz="2400" b="1" dirty="0" smtClean="0">
                <a:solidFill>
                  <a:srgbClr val="007194"/>
                </a:solidFill>
              </a:rPr>
              <a:t>P</a:t>
            </a:r>
            <a:r>
              <a:rPr lang="en-GB" sz="2400" i="1" dirty="0" smtClean="0">
                <a:solidFill>
                  <a:srgbClr val="007194"/>
                </a:solidFill>
              </a:rPr>
              <a:t>athways and </a:t>
            </a:r>
            <a:r>
              <a:rPr lang="en-GB" sz="2400" b="1" dirty="0" smtClean="0">
                <a:solidFill>
                  <a:srgbClr val="007194"/>
                </a:solidFill>
              </a:rPr>
              <a:t>E</a:t>
            </a:r>
            <a:r>
              <a:rPr lang="en-GB" sz="2400" i="1" dirty="0" smtClean="0">
                <a:solidFill>
                  <a:srgbClr val="007194"/>
                </a:solidFill>
              </a:rPr>
              <a:t>valuation of the </a:t>
            </a:r>
            <a:r>
              <a:rPr lang="en-GB" sz="2400" b="1" dirty="0" smtClean="0">
                <a:solidFill>
                  <a:srgbClr val="007194"/>
                </a:solidFill>
              </a:rPr>
              <a:t>R</a:t>
            </a:r>
            <a:r>
              <a:rPr lang="en-GB" sz="2400" i="1" dirty="0" smtClean="0">
                <a:solidFill>
                  <a:srgbClr val="007194"/>
                </a:solidFill>
              </a:rPr>
              <a:t>obustness of Mitigation Cost </a:t>
            </a:r>
            <a:r>
              <a:rPr lang="en-GB" sz="2400" b="1" dirty="0" smtClean="0">
                <a:solidFill>
                  <a:srgbClr val="007194"/>
                </a:solidFill>
              </a:rPr>
              <a:t>E</a:t>
            </a:r>
            <a:r>
              <a:rPr lang="en-GB" sz="2400" i="1" dirty="0" smtClean="0">
                <a:solidFill>
                  <a:srgbClr val="007194"/>
                </a:solidFill>
              </a:rPr>
              <a:t>stimates</a:t>
            </a:r>
            <a:endParaRPr lang="en-GB" sz="2400" i="1" dirty="0">
              <a:solidFill>
                <a:srgbClr val="00719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4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205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Delayed climate action until 2030 increases costs of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decarbonisation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R="19906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abatement efforts after 2030</a:t>
            </a:r>
          </a:p>
          <a:p>
            <a:pPr marR="19906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Lock-ins in the energy sector and lack of infrastructure </a:t>
            </a:r>
          </a:p>
          <a:p>
            <a:pPr marR="19906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Delays in learning progress for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renewable energy,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CCS, batteries, etc.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AMPERE findings suggest a 40% GHG reduction in EU emissions by 2030 as a cost-effective milestone 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80% reduction by 2050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Cambria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EU decarbonisation and 2030 targets: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The European Union’s decarbonisation requires strong </a:t>
            </a:r>
            <a:br>
              <a:rPr lang="en-GB" sz="2700" dirty="0" smtClean="0"/>
            </a:br>
            <a:r>
              <a:rPr lang="en-GB" sz="2700" dirty="0" smtClean="0"/>
              <a:t>2030 targets</a:t>
            </a:r>
            <a:endParaRPr lang="en-GB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305699" cy="273220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76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EU decarbonisation and 2030 targets: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The European Union’s decarbonisation requires strong </a:t>
            </a:r>
            <a:br>
              <a:rPr lang="en-GB" sz="2700" dirty="0" smtClean="0"/>
            </a:br>
            <a:r>
              <a:rPr lang="en-GB" sz="2700" dirty="0" smtClean="0"/>
              <a:t>2030 targets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685915" cy="4525963"/>
          </a:xfrm>
        </p:spPr>
        <p:txBody>
          <a:bodyPr>
            <a:noAutofit/>
          </a:bodyPr>
          <a:lstStyle/>
          <a:p>
            <a:pPr marL="265113" indent="-265113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40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% reductions by 2030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can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be achieved at moderate costs if the full range of mitigation options is available </a:t>
            </a:r>
          </a:p>
          <a:p>
            <a:pPr marL="265113" marR="19906" indent="-265113">
              <a:spcBef>
                <a:spcPts val="1200"/>
              </a:spcBef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mbria"/>
              </a:rPr>
              <a:t>Delaying strong climate action until 2030: 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implies a very steep reduction pathway after 2030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stresses the system capabilities for decarbonisation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427256"/>
            <a:ext cx="3672408" cy="359403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48064" y="1483689"/>
            <a:ext cx="3660906" cy="93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/>
              <a:t>EU </a:t>
            </a:r>
            <a:r>
              <a:rPr lang="en-US" sz="1400" b="1" dirty="0" err="1" smtClean="0"/>
              <a:t>decarbonisation</a:t>
            </a:r>
            <a:r>
              <a:rPr lang="en-US" sz="1400" b="1" dirty="0" smtClean="0"/>
              <a:t> costs compared to Reference (as % of GDP)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 smtClean="0"/>
              <a:t>Black dots = costs for optimal decarbonisation </a:t>
            </a:r>
            <a:br>
              <a:rPr lang="en-GB" sz="1400" dirty="0" smtClean="0"/>
            </a:br>
            <a:r>
              <a:rPr lang="en-GB" sz="1400" dirty="0" smtClean="0"/>
              <a:t>Red dots = costs for delayed action until 2030</a:t>
            </a:r>
            <a:endParaRPr lang="en-GB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Key factors of EU decarbonisation: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Carbon-free electricity, energy efficiency and transportation electrification are critical for decarbonisation of the EU energy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518992" cy="4525963"/>
          </a:xfrm>
        </p:spPr>
        <p:txBody>
          <a:bodyPr>
            <a:noAutofit/>
          </a:bodyPr>
          <a:lstStyle/>
          <a:p>
            <a:pPr marL="265113" indent="-265113"/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efficiency is critical 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5113" indent="-265113">
              <a:spcBef>
                <a:spcPts val="1200"/>
              </a:spcBef>
            </a:pP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Non-availability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nuclear and CCS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increases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mitigation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costs</a:t>
            </a:r>
          </a:p>
          <a:p>
            <a:pPr marL="665163" marR="38061" lvl="1" indent="-265113"/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 for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storage, grids and power system balancing due to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massive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penetration of intermittent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renewables</a:t>
            </a:r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  <a:cs typeface="Cambria"/>
            </a:endParaRPr>
          </a:p>
          <a:p>
            <a:pPr marL="265113" indent="-265113">
              <a:spcBef>
                <a:spcPts val="1200"/>
              </a:spcBef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Delays in transport electrification increase mitigation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costs</a:t>
            </a:r>
          </a:p>
          <a:p>
            <a:pPr marL="665163" lvl="1" indent="-265113"/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Higher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</a:t>
            </a:r>
            <a:r>
              <a:rPr lang="en-US" sz="19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reductions in other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sectors</a:t>
            </a:r>
          </a:p>
          <a:p>
            <a:pPr marL="665163" lvl="1" indent="-265113"/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Massive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deployment of biofuels stressing biomass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supply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92" y="2420888"/>
            <a:ext cx="4132312" cy="360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11140" y="1545403"/>
            <a:ext cx="4297363" cy="947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 smtClean="0"/>
              <a:t>EU </a:t>
            </a:r>
            <a:r>
              <a:rPr lang="en-US" sz="2200" b="1" dirty="0" err="1" smtClean="0"/>
              <a:t>decarbonisation</a:t>
            </a:r>
            <a:r>
              <a:rPr lang="en-US" sz="2200" b="1" dirty="0" smtClean="0"/>
              <a:t> costs compared to Reference </a:t>
            </a:r>
            <a:br>
              <a:rPr lang="en-US" sz="2200" b="1" dirty="0" smtClean="0"/>
            </a:br>
            <a:r>
              <a:rPr lang="en-US" sz="2200" b="1" dirty="0" smtClean="0"/>
              <a:t>(as % of GDP 2010-2050)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 smtClean="0"/>
              <a:t>Box plots show range and distribution of model results, black lines indicate median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0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Sectoral impacts of EU decarbonisation:</a:t>
            </a:r>
            <a:br>
              <a:rPr lang="en-GB" sz="3100" b="1" dirty="0" smtClean="0"/>
            </a:br>
            <a:r>
              <a:rPr lang="en-GB" sz="2700" dirty="0" smtClean="0"/>
              <a:t>Climate policies create opportunities for some European sectors and challenges for others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 marL="0" marR="38061" indent="0">
              <a:lnSpc>
                <a:spcPct val="100000"/>
              </a:lnSpc>
              <a:buNone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Higher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costs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due to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policies tend to increase production costs, reduce demand and imply lower growth of overall economic activity</a:t>
            </a:r>
          </a:p>
          <a:p>
            <a:pPr marR="130558">
              <a:spcBef>
                <a:spcPts val="1200"/>
              </a:spcBef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reduction is more pronounced in sectors that are directly affected by higher energy costs, such as energy-intensive industries</a:t>
            </a:r>
          </a:p>
          <a:p>
            <a:pPr marR="130558">
              <a:spcBef>
                <a:spcPts val="1200"/>
              </a:spcBef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Decarbonisation increases output and employment in energy efficiency services, equipment goods and in the agricultural sector due to higher demand for bioenergy</a:t>
            </a:r>
          </a:p>
          <a:p>
            <a:pPr marR="130558">
              <a:spcBef>
                <a:spcPts val="1200"/>
              </a:spcBef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 impacts can be positive if carbon revenues are redistributed to reduce labour costs </a:t>
            </a: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130558" lvl="1" indent="0">
              <a:spcBef>
                <a:spcPts val="1800"/>
              </a:spcBef>
              <a:buNone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Domestically produced goods and services for energy efficiency, electric mobility and renewable energy replace imported fossil fuels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37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 smtClean="0"/>
              <a:t>EU decarbonisation and first mover advantage:</a:t>
            </a:r>
            <a:br>
              <a:rPr lang="en-GB" sz="3100" b="1" dirty="0" smtClean="0"/>
            </a:br>
            <a:r>
              <a:rPr lang="en-GB" sz="2700" dirty="0" smtClean="0"/>
              <a:t>If other world regions start decarbonising later, Europe would gain a technological first mover advantage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690864" cy="435334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 is sufficiently large to allow for achieving a large part of the learning potential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Assuming that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regions join the climate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effort by 2030, Europe can get economic benefits from earlier and unilateral climate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action: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Competitive advantage and increase in exports of clean energy technologies 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 vehicles, CCS and RES are among the winners in EU exports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Lower compliance costs because of prolonged period of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restructuring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293" y="1609143"/>
            <a:ext cx="3554276" cy="2584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8520" y="4365104"/>
            <a:ext cx="3651821" cy="23227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776" y="6376243"/>
            <a:ext cx="2895600" cy="365125"/>
          </a:xfrm>
        </p:spPr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21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395288" y="2636838"/>
            <a:ext cx="8424862" cy="7080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de-DE" sz="4000" dirty="0" smtClean="0"/>
              <a:t>Thank You</a:t>
            </a:r>
            <a:endParaRPr lang="en-US" sz="4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The AMPERE modelling platform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8350" y="6459538"/>
            <a:ext cx="473075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296BDD5E-D85D-4475-BE08-CDABB28DBCB9}" type="slidenum">
              <a:rPr lang="en-US" altLang="en-US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25604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742903"/>
            <a:ext cx="8818562" cy="2638425"/>
          </a:xfrm>
        </p:spPr>
      </p:pic>
      <p:sp>
        <p:nvSpPr>
          <p:cNvPr id="25605" name="Flowchart: Connector 10"/>
          <p:cNvSpPr>
            <a:spLocks noChangeArrowheads="1"/>
          </p:cNvSpPr>
          <p:nvPr/>
        </p:nvSpPr>
        <p:spPr bwMode="auto">
          <a:xfrm>
            <a:off x="3203575" y="4005485"/>
            <a:ext cx="73025" cy="144463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Oval 11"/>
          <p:cNvSpPr>
            <a:spLocks noChangeArrowheads="1"/>
          </p:cNvSpPr>
          <p:nvPr/>
        </p:nvSpPr>
        <p:spPr bwMode="auto">
          <a:xfrm>
            <a:off x="4284663" y="4453160"/>
            <a:ext cx="142875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Oval 14"/>
          <p:cNvSpPr>
            <a:spLocks noChangeArrowheads="1"/>
          </p:cNvSpPr>
          <p:nvPr/>
        </p:nvSpPr>
        <p:spPr bwMode="auto">
          <a:xfrm>
            <a:off x="3492500" y="4581748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Oval 15"/>
          <p:cNvSpPr>
            <a:spLocks noChangeArrowheads="1"/>
          </p:cNvSpPr>
          <p:nvPr/>
        </p:nvSpPr>
        <p:spPr bwMode="auto">
          <a:xfrm>
            <a:off x="3851275" y="4581748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Oval 16"/>
          <p:cNvSpPr>
            <a:spLocks noChangeArrowheads="1"/>
          </p:cNvSpPr>
          <p:nvPr/>
        </p:nvSpPr>
        <p:spPr bwMode="auto">
          <a:xfrm>
            <a:off x="3840163" y="4510310"/>
            <a:ext cx="142875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Oval 17"/>
          <p:cNvSpPr>
            <a:spLocks noChangeArrowheads="1"/>
          </p:cNvSpPr>
          <p:nvPr/>
        </p:nvSpPr>
        <p:spPr bwMode="auto">
          <a:xfrm>
            <a:off x="3922713" y="4508723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Oval 18"/>
          <p:cNvSpPr>
            <a:spLocks noChangeArrowheads="1"/>
          </p:cNvSpPr>
          <p:nvPr/>
        </p:nvSpPr>
        <p:spPr bwMode="auto">
          <a:xfrm>
            <a:off x="4206875" y="450872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Oval 19"/>
          <p:cNvSpPr>
            <a:spLocks noChangeArrowheads="1"/>
          </p:cNvSpPr>
          <p:nvPr/>
        </p:nvSpPr>
        <p:spPr bwMode="auto">
          <a:xfrm>
            <a:off x="3695700" y="4653185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Oval 20"/>
          <p:cNvSpPr>
            <a:spLocks noChangeArrowheads="1"/>
          </p:cNvSpPr>
          <p:nvPr/>
        </p:nvSpPr>
        <p:spPr bwMode="auto">
          <a:xfrm>
            <a:off x="3355975" y="515642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Oval 21"/>
          <p:cNvSpPr>
            <a:spLocks noChangeArrowheads="1"/>
          </p:cNvSpPr>
          <p:nvPr/>
        </p:nvSpPr>
        <p:spPr bwMode="auto">
          <a:xfrm>
            <a:off x="3851275" y="4772248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Oval 22"/>
          <p:cNvSpPr>
            <a:spLocks noChangeArrowheads="1"/>
          </p:cNvSpPr>
          <p:nvPr/>
        </p:nvSpPr>
        <p:spPr bwMode="auto">
          <a:xfrm>
            <a:off x="3779838" y="465318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Oval 23"/>
          <p:cNvSpPr>
            <a:spLocks noChangeArrowheads="1"/>
          </p:cNvSpPr>
          <p:nvPr/>
        </p:nvSpPr>
        <p:spPr bwMode="auto">
          <a:xfrm>
            <a:off x="3924300" y="4826223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Oval 24"/>
          <p:cNvSpPr>
            <a:spLocks noChangeArrowheads="1"/>
          </p:cNvSpPr>
          <p:nvPr/>
        </p:nvSpPr>
        <p:spPr bwMode="auto">
          <a:xfrm>
            <a:off x="3995738" y="471668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Oval 25"/>
          <p:cNvSpPr>
            <a:spLocks noChangeArrowheads="1"/>
          </p:cNvSpPr>
          <p:nvPr/>
        </p:nvSpPr>
        <p:spPr bwMode="auto">
          <a:xfrm>
            <a:off x="4067175" y="4619848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9" name="Oval 26"/>
          <p:cNvSpPr>
            <a:spLocks noChangeArrowheads="1"/>
          </p:cNvSpPr>
          <p:nvPr/>
        </p:nvSpPr>
        <p:spPr bwMode="auto">
          <a:xfrm>
            <a:off x="4300538" y="4680173"/>
            <a:ext cx="144462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0" name="Oval 27"/>
          <p:cNvSpPr>
            <a:spLocks noChangeArrowheads="1"/>
          </p:cNvSpPr>
          <p:nvPr/>
        </p:nvSpPr>
        <p:spPr bwMode="auto">
          <a:xfrm>
            <a:off x="4103688" y="4797648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Oval 28"/>
          <p:cNvSpPr>
            <a:spLocks noChangeArrowheads="1"/>
          </p:cNvSpPr>
          <p:nvPr/>
        </p:nvSpPr>
        <p:spPr bwMode="auto">
          <a:xfrm>
            <a:off x="4716463" y="5097685"/>
            <a:ext cx="142875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2" name="Oval 29"/>
          <p:cNvSpPr>
            <a:spLocks noChangeArrowheads="1"/>
          </p:cNvSpPr>
          <p:nvPr/>
        </p:nvSpPr>
        <p:spPr bwMode="auto">
          <a:xfrm>
            <a:off x="5580063" y="551678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3" name="Oval 30"/>
          <p:cNvSpPr>
            <a:spLocks noChangeArrowheads="1"/>
          </p:cNvSpPr>
          <p:nvPr/>
        </p:nvSpPr>
        <p:spPr bwMode="auto">
          <a:xfrm>
            <a:off x="7451725" y="4759548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4" name="Oval 31"/>
          <p:cNvSpPr>
            <a:spLocks noChangeArrowheads="1"/>
          </p:cNvSpPr>
          <p:nvPr/>
        </p:nvSpPr>
        <p:spPr bwMode="auto">
          <a:xfrm>
            <a:off x="2268538" y="5026248"/>
            <a:ext cx="142875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5" name="Oval 33"/>
          <p:cNvSpPr>
            <a:spLocks noChangeArrowheads="1"/>
          </p:cNvSpPr>
          <p:nvPr/>
        </p:nvSpPr>
        <p:spPr bwMode="auto">
          <a:xfrm>
            <a:off x="8518525" y="488019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626" name="Oval 34"/>
          <p:cNvSpPr>
            <a:spLocks noChangeArrowheads="1"/>
          </p:cNvSpPr>
          <p:nvPr/>
        </p:nvSpPr>
        <p:spPr bwMode="auto">
          <a:xfrm>
            <a:off x="8604250" y="482781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651" name="TextBox 7"/>
          <p:cNvSpPr txBox="1">
            <a:spLocks noChangeArrowheads="1"/>
          </p:cNvSpPr>
          <p:nvPr/>
        </p:nvSpPr>
        <p:spPr bwMode="auto">
          <a:xfrm>
            <a:off x="250825" y="1484784"/>
            <a:ext cx="727313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marL="361950" indent="-3619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2000" dirty="0" smtClean="0"/>
              <a:t>&gt;3 million EUR from the EU 7</a:t>
            </a:r>
            <a:r>
              <a:rPr lang="en-US" altLang="en-US" sz="2000" baseline="30000" dirty="0" smtClean="0"/>
              <a:t>th</a:t>
            </a:r>
            <a:r>
              <a:rPr lang="en-US" altLang="en-US" sz="2000" dirty="0" smtClean="0"/>
              <a:t> Framework </a:t>
            </a:r>
            <a:r>
              <a:rPr lang="en-US" altLang="en-US" sz="2000" dirty="0" err="1" smtClean="0"/>
              <a:t>Programme</a:t>
            </a:r>
            <a:endParaRPr lang="en-GB" altLang="en-US" sz="2000" dirty="0" smtClean="0">
              <a:cs typeface="Arial" pitchFamily="34" charset="0"/>
            </a:endParaRPr>
          </a:p>
          <a:p>
            <a:pPr marL="361950" indent="-3619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GB" altLang="en-US" sz="2000" dirty="0" smtClean="0">
                <a:cs typeface="Arial" pitchFamily="34" charset="0"/>
              </a:rPr>
              <a:t>22 partners from </a:t>
            </a:r>
            <a:r>
              <a:rPr lang="en-GB" altLang="en-US" sz="2000" b="1" dirty="0" smtClean="0">
                <a:cs typeface="Arial" pitchFamily="34" charset="0"/>
              </a:rPr>
              <a:t>the EU, China, India, Japan </a:t>
            </a:r>
            <a:r>
              <a:rPr lang="en-GB" altLang="en-US" sz="2000" dirty="0" smtClean="0">
                <a:cs typeface="Arial" pitchFamily="34" charset="0"/>
              </a:rPr>
              <a:t>and the </a:t>
            </a:r>
            <a:r>
              <a:rPr lang="en-GB" altLang="en-US" sz="2000" b="1" dirty="0" smtClean="0">
                <a:cs typeface="Arial" pitchFamily="34" charset="0"/>
              </a:rPr>
              <a:t>USA</a:t>
            </a:r>
            <a:endParaRPr lang="en-GB" altLang="en-US" sz="2000" dirty="0" smtClean="0">
              <a:cs typeface="Arial" pitchFamily="34" charset="0"/>
            </a:endParaRPr>
          </a:p>
          <a:p>
            <a:pPr marL="361950" indent="-3619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GB" altLang="en-US" sz="2000" dirty="0" smtClean="0">
                <a:cs typeface="Arial" pitchFamily="34" charset="0"/>
              </a:rPr>
              <a:t>17 energy-economy and integrated assessment models</a:t>
            </a:r>
          </a:p>
          <a:p>
            <a:pPr marL="361950" indent="-3619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GB" altLang="en-US" sz="2000" dirty="0" smtClean="0">
                <a:cs typeface="Arial" pitchFamily="34" charset="0"/>
              </a:rPr>
              <a:t>AMPERE has helped to establish a coordinated European modelling platform</a:t>
            </a:r>
          </a:p>
        </p:txBody>
      </p:sp>
      <p:pic>
        <p:nvPicPr>
          <p:cNvPr id="2562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628800"/>
            <a:ext cx="14430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9" name="Oval 26"/>
          <p:cNvSpPr>
            <a:spLocks noChangeArrowheads="1"/>
          </p:cNvSpPr>
          <p:nvPr/>
        </p:nvSpPr>
        <p:spPr bwMode="auto">
          <a:xfrm>
            <a:off x="4356100" y="472462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75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The AMPERE Consortium</a:t>
            </a:r>
            <a:endParaRPr lang="en-US" sz="3600" dirty="0"/>
          </a:p>
        </p:txBody>
      </p:sp>
      <p:pic>
        <p:nvPicPr>
          <p:cNvPr id="5" name="Picture 4" descr="C:\Documents and Settings\nilspet\Desktop\A_RG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3484"/>
            <a:ext cx="1019175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Documents and Settings\nilspet\My Documents\AMPERE\Policy Brief and synthesis\Partner logos\ii_blue_nam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1"/>
          <a:stretch/>
        </p:blipFill>
        <p:spPr bwMode="auto">
          <a:xfrm>
            <a:off x="510599" y="1700808"/>
            <a:ext cx="501015" cy="619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Documents and Settings\nilspet\My Documents\AMPERE\Policy Brief and synthesis\Partner logos\UU-logo2011_RGB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8975"/>
          <a:stretch/>
        </p:blipFill>
        <p:spPr bwMode="auto">
          <a:xfrm>
            <a:off x="89593" y="2455545"/>
            <a:ext cx="1343025" cy="648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2506" r="6666" b="23312"/>
          <a:stretch/>
        </p:blipFill>
        <p:spPr bwMode="auto">
          <a:xfrm>
            <a:off x="61019" y="3183414"/>
            <a:ext cx="140017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" y="3987924"/>
            <a:ext cx="534035" cy="6858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6" y="4820965"/>
            <a:ext cx="628015" cy="6858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0"/>
          <a:stretch/>
        </p:blipFill>
        <p:spPr bwMode="auto">
          <a:xfrm>
            <a:off x="481385" y="5738432"/>
            <a:ext cx="559435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Documents and Settings\nilspet\My Documents\AMPERE\Policy Brief and synthesis\Partner logos\psi_log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1447800" cy="54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Documents and Settings\nilspet\My Documents\AMPERE\Policy Brief and synthesis\Partner logos\CNRSinter-Q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06" y="1652612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10681"/>
            <a:ext cx="1447800" cy="2286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81" y="3030840"/>
            <a:ext cx="1276350" cy="55626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6" y="3789040"/>
            <a:ext cx="1524000" cy="3810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58" y="4511660"/>
            <a:ext cx="1356995" cy="40005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93" y="5242128"/>
            <a:ext cx="1304925" cy="43624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18" y="6021288"/>
            <a:ext cx="828675" cy="55245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56480"/>
            <a:ext cx="809625" cy="73977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99" y="1645507"/>
            <a:ext cx="1419225" cy="5518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97" y="2492896"/>
            <a:ext cx="800100" cy="41338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59" y="3183414"/>
            <a:ext cx="1095375" cy="603885"/>
          </a:xfrm>
          <a:prstGeom prst="rect">
            <a:avLst/>
          </a:prstGeom>
        </p:spPr>
      </p:pic>
      <p:pic>
        <p:nvPicPr>
          <p:cNvPr id="24" name="Picture 23" descr="Energy Research Institute National Development and Reform Commission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93" y="4054599"/>
            <a:ext cx="53530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48" y="4797152"/>
            <a:ext cx="619125" cy="73342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49" y="5786514"/>
            <a:ext cx="1076325" cy="5435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99418" y="764704"/>
            <a:ext cx="1976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Project Coordinator:</a:t>
            </a:r>
          </a:p>
          <a:p>
            <a:r>
              <a:rPr lang="en-US" sz="1200" b="1" dirty="0"/>
              <a:t>Potsdam Institute for Climate Impact Research (PIK)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1270695" y="1702549"/>
            <a:ext cx="1861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International Institute for Applied Systems Analysis (IIASA)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299418" y="2647945"/>
            <a:ext cx="18611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Utrecht University (UU)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299417" y="3262258"/>
            <a:ext cx="1861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Fondazione Eni Enrico Mattei (FEEM)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302113" y="3933056"/>
            <a:ext cx="1829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Institute of Communication and Computer Systems (ICCS)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302113" y="4882505"/>
            <a:ext cx="1829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Centre for European Policy Studies (CEPS)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1299418" y="5627515"/>
            <a:ext cx="1829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Centre International de Recherche sur l’Environnement et le Développement (CIRED)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4726062" y="1029941"/>
            <a:ext cx="1178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Paul Scherrer Institut (PSI)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4716016" y="1589891"/>
            <a:ext cx="1301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Centre national de la recherche scientifique (CNRS)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4716016" y="2492896"/>
            <a:ext cx="1178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 smtClean="0"/>
              <a:t>Enerdata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4710251" y="2852936"/>
            <a:ext cx="1301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EU-JRC-Institute </a:t>
            </a:r>
            <a:r>
              <a:rPr lang="en-GB" sz="1200" b="1" dirty="0"/>
              <a:t>for Prospective Technology Studies (IPTS)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4710251" y="3841040"/>
            <a:ext cx="1648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University of Stuttgart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4710250" y="4366845"/>
            <a:ext cx="166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Vienna Technical University, Energy Economics Group (EEG)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4710250" y="5949280"/>
            <a:ext cx="1528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Université Paris I </a:t>
            </a:r>
            <a:r>
              <a:rPr lang="fr-FR" sz="1200" b="1" dirty="0" err="1"/>
              <a:t>Pantheon</a:t>
            </a:r>
            <a:r>
              <a:rPr lang="fr-FR" sz="1200" b="1" dirty="0"/>
              <a:t>-Sorbonne (ERASME)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4722675" y="5157192"/>
            <a:ext cx="166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CPB Netherlands Bureau for Economic Policy Analysis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7452320" y="1003484"/>
            <a:ext cx="147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/>
              <a:t>MetOffice</a:t>
            </a:r>
            <a:r>
              <a:rPr lang="en-GB" sz="1200" b="1" dirty="0"/>
              <a:t> Hadley Centre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7452320" y="1844824"/>
            <a:ext cx="1285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Climate Analytics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452320" y="2376422"/>
            <a:ext cx="148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National Institute for Environmental Studies (NIES)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7433096" y="3140968"/>
            <a:ext cx="162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Research Institute of Innovative Technology for the Earth (RITE)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7433096" y="4047455"/>
            <a:ext cx="162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NDRC Energy </a:t>
            </a:r>
            <a:r>
              <a:rPr lang="en-GB" sz="1200" b="1" dirty="0"/>
              <a:t>Research Institute (ERI)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7424414" y="4861416"/>
            <a:ext cx="162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Indian Institute of Management (IIM)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7417592" y="5517232"/>
            <a:ext cx="1726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External partner</a:t>
            </a:r>
            <a:r>
              <a:rPr lang="en-US" sz="1200" dirty="0"/>
              <a:t>: </a:t>
            </a:r>
          </a:p>
          <a:p>
            <a:r>
              <a:rPr lang="en-US" sz="1200" b="1" dirty="0"/>
              <a:t>Pacific Northwest National Laboratory’s Joint Global Change Research Institute (JGCRI)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594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AMPERE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Climate goals:</a:t>
            </a:r>
          </a:p>
          <a:p>
            <a:pPr marL="0" indent="0">
              <a:buNone/>
            </a:pPr>
            <a:r>
              <a:rPr lang="en-GB" sz="2800" dirty="0" smtClean="0"/>
              <a:t>Global progress to reduce greenhouse gas emissions over the next two decades is crucial for achieving ambitious climate targets at low costs</a:t>
            </a:r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r>
              <a:rPr lang="en-GB" b="1" dirty="0" smtClean="0"/>
              <a:t>The international context:</a:t>
            </a:r>
          </a:p>
          <a:p>
            <a:pPr marL="0" indent="0">
              <a:buNone/>
            </a:pPr>
            <a:r>
              <a:rPr lang="en-GB" dirty="0" smtClean="0"/>
              <a:t>Europe can signal the will to strong emission reductions – with large climate benefits if others follow</a:t>
            </a:r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r>
              <a:rPr lang="en-GB" b="1" dirty="0" smtClean="0"/>
              <a:t>EU decarbonisation:</a:t>
            </a:r>
          </a:p>
          <a:p>
            <a:pPr marL="0" indent="0">
              <a:buNone/>
            </a:pPr>
            <a:r>
              <a:rPr lang="en-GB" sz="2800" dirty="0" smtClean="0"/>
              <a:t>Decarbonisation holds challenges and opportunities for Europe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5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138933"/>
            <a:ext cx="7772400" cy="1362075"/>
          </a:xfrm>
        </p:spPr>
        <p:txBody>
          <a:bodyPr>
            <a:noAutofit/>
          </a:bodyPr>
          <a:lstStyle/>
          <a:p>
            <a:r>
              <a:rPr lang="en-GB" sz="3400" cap="none" dirty="0" smtClean="0"/>
              <a:t>CLIMATE GOALS</a:t>
            </a:r>
            <a:br>
              <a:rPr lang="en-GB" sz="3400" cap="none" dirty="0" smtClean="0"/>
            </a:br>
            <a:r>
              <a:rPr lang="en-GB" sz="3400" cap="none" dirty="0"/>
              <a:t/>
            </a:r>
            <a:br>
              <a:rPr lang="en-GB" sz="3400" cap="none" dirty="0"/>
            </a:br>
            <a:r>
              <a:rPr lang="en-GB" sz="3400" cap="none" dirty="0" smtClean="0"/>
              <a:t>Global progress to reduce greenhouse gas emissions over the next two decades is crucial for achieving ambitious climate targets at low costs</a:t>
            </a:r>
            <a:endParaRPr lang="en-GB" sz="3400" cap="none" dirty="0"/>
          </a:p>
        </p:txBody>
      </p:sp>
    </p:spTree>
    <p:extLst>
      <p:ext uri="{BB962C8B-B14F-4D97-AF65-F5344CB8AC3E}">
        <p14:creationId xmlns:p14="http://schemas.microsoft.com/office/powerpoint/2010/main" val="78390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Climate goals and carbon budgets: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400" dirty="0"/>
              <a:t>Closing the gap between current policies and climate stabilisation requires adherence to a tight budget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640"/>
            <a:ext cx="3754760" cy="38630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900" b="1" dirty="0" smtClean="0"/>
              <a:t>Reaching 2°C requires adherence to a tight global emissions budget</a:t>
            </a:r>
          </a:p>
          <a:p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Cumulative CO</a:t>
            </a:r>
            <a:r>
              <a:rPr lang="en-GB" sz="29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emissions need to stay within about 1000 GtCO</a:t>
            </a:r>
            <a:r>
              <a:rPr lang="en-GB" sz="29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Requires fundamental and rapid transformations</a:t>
            </a:r>
          </a:p>
          <a:p>
            <a:pPr marL="0" indent="0">
              <a:buNone/>
            </a:pPr>
            <a:endParaRPr lang="en-GB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2900" b="1" dirty="0" smtClean="0"/>
              <a:t>Current global policies are insufficient to reach the 2°C objective</a:t>
            </a:r>
          </a:p>
          <a:p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warming is projected to reach 3.2-3.8°C this century</a:t>
            </a:r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5"/>
          <a:stretch/>
        </p:blipFill>
        <p:spPr bwMode="auto">
          <a:xfrm>
            <a:off x="4208502" y="2420888"/>
            <a:ext cx="49425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959223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GHG emissions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Climate goals and delay: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400" dirty="0"/>
              <a:t>Delayed action </a:t>
            </a:r>
            <a:r>
              <a:rPr lang="en-GB" sz="2400" dirty="0" smtClean="0"/>
              <a:t>results in the need for unprecedented mitigation </a:t>
            </a:r>
            <a:r>
              <a:rPr lang="en-GB" sz="2400" dirty="0"/>
              <a:t>in the following decades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3826768" cy="396044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Near-term climate action by 2030 will be critical</a:t>
            </a:r>
          </a:p>
          <a:p>
            <a:pPr marR="19906">
              <a:lnSpc>
                <a:spcPct val="8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Continuation along current pledges exhausts ~70% of the emissions budget by 2030</a:t>
            </a:r>
          </a:p>
          <a:p>
            <a:pPr marR="19906">
              <a:lnSpc>
                <a:spcPct val="8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lack of near-term mitigation needs to be compensated by massive emissions reductions later in time</a:t>
            </a:r>
          </a:p>
          <a:p>
            <a:pPr marL="0" marR="19906" indent="0">
              <a:lnSpc>
                <a:spcPct val="80000"/>
              </a:lnSpc>
              <a:buNone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19906" indent="0">
              <a:lnSpc>
                <a:spcPct val="80000"/>
              </a:lnSpc>
              <a:buNone/>
            </a:pPr>
            <a:r>
              <a:rPr lang="en-US" sz="2000" b="1" dirty="0" smtClean="0"/>
              <a:t>The findings suggest global GHG emissions targets of less than 50 GtCO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by 2030</a:t>
            </a:r>
            <a:endParaRPr lang="en-US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208400" y="2655665"/>
            <a:ext cx="4965510" cy="286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4484" y="1805915"/>
            <a:ext cx="401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Implications of delayed action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reaching 2°C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AMPERE Consortium,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/>
              <a:t>Climate goals and delay: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2700" dirty="0"/>
              <a:t>Delayed action until 2030 requires </a:t>
            </a:r>
            <a:r>
              <a:rPr lang="en-GB" sz="2700" dirty="0" smtClean="0"/>
              <a:t>a more rapid and costly </a:t>
            </a:r>
            <a:r>
              <a:rPr lang="en-GB" sz="2700" dirty="0"/>
              <a:t>transformation of the global energy </a:t>
            </a:r>
            <a:r>
              <a:rPr lang="en-GB" sz="2700" dirty="0" smtClean="0"/>
              <a:t>system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Consequences of delayed action for achieving 2°C:</a:t>
            </a:r>
            <a:endParaRPr lang="en-US" sz="2000" b="1" dirty="0"/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Massive acceleration of the energy transformation post 2030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Rapid low-carbon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technology diffusion</a:t>
            </a:r>
          </a:p>
          <a:p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Exuberated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technical, economic, social and political challenges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23430" r="50000" b="19928"/>
          <a:stretch/>
        </p:blipFill>
        <p:spPr bwMode="auto">
          <a:xfrm>
            <a:off x="1403648" y="3697986"/>
            <a:ext cx="3202536" cy="304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3" t="19688" r="6587" b="19928"/>
          <a:stretch/>
        </p:blipFill>
        <p:spPr bwMode="auto">
          <a:xfrm>
            <a:off x="4716016" y="3529300"/>
            <a:ext cx="3111459" cy="32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788024" y="3591994"/>
            <a:ext cx="285750" cy="1970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2849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Emissions Reduction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2756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Upscaling of Low-Carbon Energy</a:t>
            </a:r>
            <a:endParaRPr lang="en-US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7784" y="6520259"/>
            <a:ext cx="2895600" cy="365125"/>
          </a:xfrm>
        </p:spPr>
        <p:txBody>
          <a:bodyPr/>
          <a:lstStyle/>
          <a:p>
            <a:r>
              <a:rPr lang="en-US" dirty="0" smtClean="0"/>
              <a:t>The AMPERE Consortium,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7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Microsoft Office PowerPoint</Application>
  <PresentationFormat>On-screen Show (4:3)</PresentationFormat>
  <Paragraphs>173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AMPERE</vt:lpstr>
      <vt:lpstr>Acknowledgement</vt:lpstr>
      <vt:lpstr>The AMPERE modelling platform</vt:lpstr>
      <vt:lpstr>The AMPERE Consortium</vt:lpstr>
      <vt:lpstr>Key AMPERE findings</vt:lpstr>
      <vt:lpstr>CLIMATE GOALS  Global progress to reduce greenhouse gas emissions over the next two decades is crucial for achieving ambitious climate targets at low costs</vt:lpstr>
      <vt:lpstr>Climate goals and carbon budgets: Closing the gap between current policies and climate stabilisation requires adherence to a tight budget</vt:lpstr>
      <vt:lpstr>Climate goals and delay: Delayed action results in the need for unprecedented mitigation in the following decades</vt:lpstr>
      <vt:lpstr>Climate goals and delay: Delayed action until 2030 requires a more rapid and costly transformation of the global energy system</vt:lpstr>
      <vt:lpstr>Climate goals and mitigation options: Delayed action until 2030 increases reliance on specific mitigation options</vt:lpstr>
      <vt:lpstr>Climate goals and mitigation options: Delayed action until 2030 increases reliance on specific mitigation options</vt:lpstr>
      <vt:lpstr>Climate goals and carbon lock-in: New investments in coal-fired power plants without CCS should be avoided, if ambitious climate goals are to be achieved</vt:lpstr>
      <vt:lpstr>THE INTERNATIONAL CONTEXT  Europe can signal the will to strong emission reductions – with large climate benefits if others follow</vt:lpstr>
      <vt:lpstr>Climate policies in the international context: International climate policy remains uncertain despite some movement by major emitters</vt:lpstr>
      <vt:lpstr>Limiting global warming in the international context: A strong climate policy signal by the European Union reciprocated by other major emitters can effectively limit global warming</vt:lpstr>
      <vt:lpstr>Transitional challenges in the international context: Countries face a trade-off between early costs and later transitional challenges</vt:lpstr>
      <vt:lpstr>Europe’s economic cost in the international context: Europe can send a strong climate policy signal at manageable economic cost</vt:lpstr>
      <vt:lpstr>Carbon leakage in the international context: Overall carbon leakage from unilateral European climate action is expected to be small</vt:lpstr>
      <vt:lpstr>EU DECARBONISATION  Decarbonisation holds challenges and opportunities for Europe </vt:lpstr>
      <vt:lpstr>EU decarbonisation and 2030 targets: The European Union’s decarbonisation requires strong  2030 targets</vt:lpstr>
      <vt:lpstr>EU decarbonisation and 2030 targets: The European Union’s decarbonisation requires strong  2030 targets</vt:lpstr>
      <vt:lpstr>Key factors of EU decarbonisation: Carbon-free electricity, energy efficiency and transportation electrification are critical for decarbonisation of the EU energy system</vt:lpstr>
      <vt:lpstr>Sectoral impacts of EU decarbonisation: Climate policies create opportunities for some European sectors and challenges for others</vt:lpstr>
      <vt:lpstr>EU decarbonisation and first mover advantage: If other world regions start decarbonising later, Europe would gain a technological first mover advantage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 Petermann</dc:creator>
  <cp:lastModifiedBy>Nils Petermann</cp:lastModifiedBy>
  <cp:revision>59</cp:revision>
  <dcterms:created xsi:type="dcterms:W3CDTF">2014-02-03T16:12:41Z</dcterms:created>
  <dcterms:modified xsi:type="dcterms:W3CDTF">2014-02-12T15:48:09Z</dcterms:modified>
</cp:coreProperties>
</file>